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0"/>
  </p:notesMasterIdLst>
  <p:sldIdLst>
    <p:sldId id="256" r:id="rId2"/>
    <p:sldId id="373" r:id="rId3"/>
    <p:sldId id="374" r:id="rId4"/>
    <p:sldId id="436" r:id="rId5"/>
    <p:sldId id="458" r:id="rId6"/>
    <p:sldId id="478" r:id="rId7"/>
    <p:sldId id="479" r:id="rId8"/>
    <p:sldId id="480" r:id="rId9"/>
    <p:sldId id="481" r:id="rId10"/>
    <p:sldId id="528" r:id="rId11"/>
    <p:sldId id="482" r:id="rId12"/>
    <p:sldId id="483" r:id="rId13"/>
    <p:sldId id="484" r:id="rId14"/>
    <p:sldId id="485" r:id="rId15"/>
    <p:sldId id="486" r:id="rId16"/>
    <p:sldId id="487" r:id="rId17"/>
    <p:sldId id="488" r:id="rId18"/>
    <p:sldId id="489" r:id="rId19"/>
    <p:sldId id="490" r:id="rId20"/>
    <p:sldId id="491" r:id="rId21"/>
    <p:sldId id="492" r:id="rId22"/>
    <p:sldId id="493" r:id="rId23"/>
    <p:sldId id="522" r:id="rId24"/>
    <p:sldId id="494" r:id="rId25"/>
    <p:sldId id="495" r:id="rId26"/>
    <p:sldId id="497" r:id="rId27"/>
    <p:sldId id="496" r:id="rId28"/>
    <p:sldId id="498" r:id="rId29"/>
    <p:sldId id="499" r:id="rId30"/>
    <p:sldId id="500" r:id="rId31"/>
    <p:sldId id="502" r:id="rId32"/>
    <p:sldId id="503" r:id="rId33"/>
    <p:sldId id="504" r:id="rId34"/>
    <p:sldId id="505" r:id="rId35"/>
    <p:sldId id="506" r:id="rId36"/>
    <p:sldId id="507" r:id="rId37"/>
    <p:sldId id="508" r:id="rId38"/>
    <p:sldId id="509" r:id="rId39"/>
    <p:sldId id="510" r:id="rId40"/>
    <p:sldId id="511" r:id="rId41"/>
    <p:sldId id="512" r:id="rId42"/>
    <p:sldId id="513" r:id="rId43"/>
    <p:sldId id="514" r:id="rId44"/>
    <p:sldId id="515" r:id="rId45"/>
    <p:sldId id="516" r:id="rId46"/>
    <p:sldId id="517" r:id="rId47"/>
    <p:sldId id="518" r:id="rId48"/>
    <p:sldId id="519" r:id="rId49"/>
    <p:sldId id="520" r:id="rId50"/>
    <p:sldId id="521" r:id="rId51"/>
    <p:sldId id="523" r:id="rId52"/>
    <p:sldId id="526" r:id="rId53"/>
    <p:sldId id="527" r:id="rId54"/>
    <p:sldId id="524" r:id="rId55"/>
    <p:sldId id="525" r:id="rId56"/>
    <p:sldId id="274" r:id="rId57"/>
    <p:sldId id="346" r:id="rId58"/>
    <p:sldId id="297" r:id="rId5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94" autoAdjust="0"/>
  </p:normalViewPr>
  <p:slideViewPr>
    <p:cSldViewPr>
      <p:cViewPr varScale="1">
        <p:scale>
          <a:sx n="65" d="100"/>
          <a:sy n="65" d="100"/>
        </p:scale>
        <p:origin x="716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 2000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4 - Friday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Enhanced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 smtClean="0"/>
              <a:t>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Used to iterate over the contents of an array (or other collection of data)</a:t>
            </a:r>
          </a:p>
          <a:p>
            <a:r>
              <a:rPr lang="en-US" dirty="0" smtClean="0"/>
              <a:t>Similar to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/>
              <a:t> loops in Python</a:t>
            </a:r>
          </a:p>
          <a:p>
            <a:r>
              <a:rPr lang="en-US" dirty="0" smtClean="0"/>
              <a:t>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dirty="0" smtClean="0"/>
              <a:t> must match the elements of the array (or other collection)</a:t>
            </a:r>
          </a:p>
          <a:p>
            <a:r>
              <a:rPr lang="en-US" dirty="0" smtClean="0"/>
              <a:t>Syntax:</a:t>
            </a:r>
          </a:p>
          <a:p>
            <a:pPr lvl="1">
              <a:buNone/>
            </a:pP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(type value : array) {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Statements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// Braces not needed for single statement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968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Static methods do work but are not connected to objects</a:t>
            </a:r>
          </a:p>
          <a:p>
            <a:r>
              <a:rPr lang="en-US" dirty="0" smtClean="0"/>
              <a:t>Reference types are arrows to objects</a:t>
            </a:r>
          </a:p>
          <a:p>
            <a:pPr lvl="1"/>
            <a:r>
              <a:rPr lang="en-US" dirty="0" smtClean="0"/>
              <a:t>More than one arrow can point at a single object</a:t>
            </a:r>
          </a:p>
          <a:p>
            <a:r>
              <a:rPr lang="en-US" dirty="0" smtClean="0"/>
              <a:t>Objects contain</a:t>
            </a:r>
          </a:p>
          <a:p>
            <a:pPr lvl="1"/>
            <a:r>
              <a:rPr lang="en-US" dirty="0" smtClean="0"/>
              <a:t>Members</a:t>
            </a:r>
          </a:p>
          <a:p>
            <a:pPr lvl="1"/>
            <a:r>
              <a:rPr lang="en-US" dirty="0" smtClean="0"/>
              <a:t>Methods</a:t>
            </a:r>
          </a:p>
          <a:p>
            <a:r>
              <a:rPr lang="en-US" dirty="0" smtClean="0"/>
              <a:t>Objects should be compared with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b="1" dirty="0" smtClean="0"/>
              <a:t>()</a:t>
            </a:r>
            <a:r>
              <a:rPr lang="en-US" dirty="0" smtClean="0"/>
              <a:t> method instead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323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addition to holding static methods, classes are template for objects</a:t>
            </a:r>
          </a:p>
          <a:p>
            <a:r>
              <a:rPr lang="en-US" dirty="0" smtClean="0"/>
              <a:t>Members (data) are usually private </a:t>
            </a:r>
          </a:p>
          <a:p>
            <a:r>
              <a:rPr lang="en-US" dirty="0" smtClean="0"/>
              <a:t>Methods (actions) are usually public</a:t>
            </a:r>
          </a:p>
          <a:p>
            <a:r>
              <a:rPr lang="en-US" dirty="0" smtClean="0"/>
              <a:t>Special kinds of methods:</a:t>
            </a:r>
          </a:p>
          <a:p>
            <a:pPr lvl="1"/>
            <a:r>
              <a:rPr lang="en-US" dirty="0" smtClean="0"/>
              <a:t>Constructors specify how an object should be initialized</a:t>
            </a:r>
          </a:p>
          <a:p>
            <a:pPr lvl="1"/>
            <a:r>
              <a:rPr lang="en-US" dirty="0" err="1" smtClean="0"/>
              <a:t>Accessors</a:t>
            </a:r>
            <a:r>
              <a:rPr lang="en-US" dirty="0" smtClean="0"/>
              <a:t> (getters) specify how an object can give back information</a:t>
            </a:r>
          </a:p>
          <a:p>
            <a:pPr lvl="1"/>
            <a:r>
              <a:rPr lang="en-US" dirty="0" err="1" smtClean="0"/>
              <a:t>Mutators</a:t>
            </a:r>
            <a:r>
              <a:rPr lang="en-US" dirty="0" smtClean="0"/>
              <a:t> (setters) specify how an object changes data inside itself</a:t>
            </a:r>
          </a:p>
          <a:p>
            <a:r>
              <a:rPr lang="en-US" dirty="0" smtClean="0"/>
              <a:t>Static variables live in the class, not in an object (and shouldn't be used)</a:t>
            </a:r>
          </a:p>
          <a:p>
            <a:pPr lvl="1"/>
            <a:r>
              <a:rPr lang="en-US" dirty="0" smtClean="0"/>
              <a:t>Unless they are constant 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82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Enums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An </a:t>
            </a:r>
            <a:r>
              <a:rPr lang="en-US" dirty="0" err="1" smtClean="0"/>
              <a:t>enum</a:t>
            </a:r>
            <a:r>
              <a:rPr lang="en-US" dirty="0" smtClean="0"/>
              <a:t> is a special kind of class that has pre-defined constant objects</a:t>
            </a:r>
          </a:p>
          <a:p>
            <a:r>
              <a:rPr lang="en-US" dirty="0" smtClean="0"/>
              <a:t>These objects are intended to represent a fixed collection of named things: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Individual days can be referenced like static variables: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Day.MONDAY</a:t>
            </a:r>
            <a:r>
              <a:rPr lang="en-US" dirty="0"/>
              <a:t> </a:t>
            </a:r>
            <a:r>
              <a:rPr lang="en-US" dirty="0" smtClean="0"/>
              <a:t>or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Day.FRIDAY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Since </a:t>
            </a:r>
            <a:r>
              <a:rPr lang="en-US" dirty="0" err="1" smtClean="0"/>
              <a:t>enum</a:t>
            </a:r>
            <a:r>
              <a:rPr lang="en-US" dirty="0" smtClean="0"/>
              <a:t> values are constants, it's convention to name them in ALL CAPS</a:t>
            </a:r>
          </a:p>
          <a:p>
            <a:r>
              <a:rPr lang="en-US" dirty="0" smtClean="0"/>
              <a:t>In addition to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 smtClean="0"/>
              <a:t>,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 smtClean="0"/>
              <a:t> values, </a:t>
            </a:r>
            <a:r>
              <a:rPr lang="en-US" dirty="0" err="1" smtClean="0"/>
              <a:t>enums</a:t>
            </a:r>
            <a:r>
              <a:rPr lang="en-US" dirty="0" smtClean="0"/>
              <a:t> can be used for cases in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US" dirty="0" smtClean="0"/>
              <a:t> statements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590800"/>
            <a:ext cx="10972800" cy="1600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7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27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Day {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SUNDAY, MONDAY, TUESDAY, WEDNESDAY, THURSDAY, FRIDAY, SATURDAY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87701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 organize classes, they are often inside of packages</a:t>
            </a:r>
          </a:p>
          <a:p>
            <a:r>
              <a:rPr lang="en-US" dirty="0" smtClean="0"/>
              <a:t>This approach allows to tell the difference between two different classes with the same name that are in </a:t>
            </a:r>
            <a:r>
              <a:rPr lang="en-US" smtClean="0"/>
              <a:t>different </a:t>
            </a:r>
            <a:r>
              <a:rPr lang="en-US" smtClean="0"/>
              <a:t>libraries</a:t>
            </a:r>
          </a:p>
          <a:p>
            <a:r>
              <a:rPr lang="en-US" smtClean="0"/>
              <a:t>Packages </a:t>
            </a:r>
            <a:r>
              <a:rPr lang="en-US" dirty="0" smtClean="0"/>
              <a:t>correspond to folders with the same names</a:t>
            </a:r>
          </a:p>
          <a:p>
            <a:r>
              <a:rPr lang="en-US" dirty="0" smtClean="0"/>
              <a:t>Most packages are inside of other packages</a:t>
            </a:r>
          </a:p>
          <a:p>
            <a:r>
              <a:rPr lang="en-US" dirty="0" smtClean="0"/>
              <a:t>The default package (no package) should not be used for professional programming</a:t>
            </a:r>
          </a:p>
          <a:p>
            <a:r>
              <a:rPr lang="en-US" dirty="0" smtClean="0"/>
              <a:t>To use classes from other packages, import them: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dirty="0" smtClean="0"/>
              <a:t> or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mport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java.util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607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69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 basics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</a:t>
            </a:r>
            <a:r>
              <a:rPr lang="en-US" b="1" dirty="0"/>
              <a:t>interface</a:t>
            </a:r>
            <a:r>
              <a:rPr lang="en-US" dirty="0"/>
              <a:t> is </a:t>
            </a:r>
            <a:r>
              <a:rPr lang="en-US" dirty="0" smtClean="0"/>
              <a:t>a set </a:t>
            </a:r>
            <a:r>
              <a:rPr lang="en-US" dirty="0"/>
              <a:t>of methods which a class must </a:t>
            </a:r>
            <a:r>
              <a:rPr lang="en-US" dirty="0" smtClean="0"/>
              <a:t>have</a:t>
            </a:r>
          </a:p>
          <a:p>
            <a:r>
              <a:rPr lang="en-US" b="1" dirty="0" smtClean="0"/>
              <a:t>Implementing</a:t>
            </a:r>
            <a:r>
              <a:rPr lang="en-US" dirty="0" smtClean="0"/>
              <a:t> </a:t>
            </a:r>
            <a:r>
              <a:rPr lang="en-US" dirty="0"/>
              <a:t>an </a:t>
            </a:r>
            <a:r>
              <a:rPr lang="en-US" dirty="0" smtClean="0"/>
              <a:t>interface means making </a:t>
            </a:r>
            <a:r>
              <a:rPr lang="en-US" dirty="0"/>
              <a:t>a promise </a:t>
            </a:r>
            <a:r>
              <a:rPr lang="en-US" dirty="0" smtClean="0"/>
              <a:t>to </a:t>
            </a:r>
            <a:r>
              <a:rPr lang="en-US" dirty="0"/>
              <a:t>define each of the </a:t>
            </a:r>
            <a:r>
              <a:rPr lang="en-US" dirty="0" smtClean="0"/>
              <a:t>listed methods</a:t>
            </a:r>
          </a:p>
          <a:p>
            <a:r>
              <a:rPr lang="en-US" dirty="0"/>
              <a:t>It can </a:t>
            </a:r>
            <a:r>
              <a:rPr lang="en-US" dirty="0" smtClean="0"/>
              <a:t>do what it </a:t>
            </a:r>
            <a:r>
              <a:rPr lang="en-US" dirty="0"/>
              <a:t>wants inside the body of </a:t>
            </a:r>
            <a:r>
              <a:rPr lang="en-US" dirty="0" smtClean="0"/>
              <a:t>each method</a:t>
            </a:r>
            <a:r>
              <a:rPr lang="en-US" dirty="0"/>
              <a:t>, but it </a:t>
            </a:r>
            <a:r>
              <a:rPr lang="en-US" b="1" dirty="0"/>
              <a:t>must</a:t>
            </a:r>
            <a:r>
              <a:rPr lang="en-US" dirty="0"/>
              <a:t> have them to </a:t>
            </a:r>
            <a:r>
              <a:rPr lang="en-US" dirty="0" smtClean="0"/>
              <a:t>compile</a:t>
            </a:r>
          </a:p>
          <a:p>
            <a:r>
              <a:rPr lang="en-US" dirty="0" smtClean="0"/>
              <a:t>A class can implement as many interfaces as it wants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73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492008"/>
          </a:xfrm>
        </p:spPr>
        <p:txBody>
          <a:bodyPr>
            <a:normAutofit/>
          </a:bodyPr>
          <a:lstStyle/>
          <a:p>
            <a:r>
              <a:rPr lang="en-US" dirty="0" smtClean="0"/>
              <a:t>An interface looks a lot like a class, but all its methods are generally empty</a:t>
            </a:r>
          </a:p>
          <a:p>
            <a:r>
              <a:rPr lang="en-US" dirty="0" smtClean="0"/>
              <a:t>Interfaces have no members except for 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static final</a:t>
            </a:r>
            <a:r>
              <a:rPr lang="en-US" dirty="0" smtClean="0"/>
              <a:t>) constants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343400"/>
            <a:ext cx="10972800" cy="2209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interface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Guitarist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strumChord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(Chord chord);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playMelody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(Melody notes);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34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Many interfaces only have a single method</a:t>
            </a:r>
          </a:p>
          <a:p>
            <a:r>
              <a:rPr lang="en-US" dirty="0" smtClean="0"/>
              <a:t>Consider the following example: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To implement this interface, a class must:</a:t>
            </a:r>
          </a:p>
          <a:p>
            <a:pPr lvl="1"/>
            <a:r>
              <a:rPr lang="en-US" dirty="0" smtClean="0"/>
              <a:t>State that it implements the interface</a:t>
            </a:r>
          </a:p>
          <a:p>
            <a:pPr lvl="1"/>
            <a:r>
              <a:rPr lang="en-US" dirty="0" smtClean="0"/>
              <a:t>Have a public, non-static method called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makeNoise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that takes no parameters and returns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743200"/>
            <a:ext cx="10972800" cy="1676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NoiseMaker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makeNoise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986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51080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Here are classes that implement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NoiseMaker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362200"/>
            <a:ext cx="10972800" cy="419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0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Pig </a:t>
            </a:r>
            <a:r>
              <a:rPr lang="en-US" sz="3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NoiseMaker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makeNoise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"Grunt!"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Explosion </a:t>
            </a:r>
            <a:r>
              <a:rPr lang="en-US" sz="3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NoiseMaker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makeNoise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3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"BOOM!"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118872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Wind </a:t>
            </a:r>
            <a:r>
              <a:rPr lang="en-US" sz="3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NoiseMaker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makeNoise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3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Woosh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!"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614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did we talk about last time?</a:t>
            </a:r>
          </a:p>
          <a:p>
            <a:r>
              <a:rPr lang="en-US" dirty="0" smtClean="0"/>
              <a:t>Creating your own exceptions</a:t>
            </a:r>
          </a:p>
          <a:p>
            <a:r>
              <a:rPr lang="en-US" dirty="0" smtClean="0"/>
              <a:t>Throwing exceptions</a:t>
            </a:r>
          </a:p>
          <a:p>
            <a:r>
              <a:rPr lang="en-US" dirty="0" smtClean="0"/>
              <a:t>Exceptions and inheritance</a:t>
            </a:r>
          </a:p>
        </p:txBody>
      </p:sp>
    </p:spTree>
    <p:extLst>
      <p:ext uri="{BB962C8B-B14F-4D97-AF65-F5344CB8AC3E}">
        <p14:creationId xmlns:p14="http://schemas.microsoft.com/office/powerpoint/2010/main" val="17945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of Java 8, interfaces can also have default methods</a:t>
            </a:r>
          </a:p>
          <a:p>
            <a:r>
              <a:rPr lang="en-US" dirty="0" smtClean="0"/>
              <a:t>The interface expects you to implement these methods, but if you don't, a default implementation is provided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581400"/>
            <a:ext cx="10972800" cy="2895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Punchable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wantsPunch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{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Default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 false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getPunched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(Punch punch);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Abstract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77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 can extend other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87300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Like classes, you can use inheritance to extend an interface</a:t>
            </a:r>
          </a:p>
          <a:p>
            <a:r>
              <a:rPr lang="en-US" dirty="0" smtClean="0"/>
              <a:t>When you do so, the child interface gets all of the required methods from the parent interface</a:t>
            </a:r>
          </a:p>
          <a:p>
            <a:r>
              <a:rPr lang="en-US" dirty="0" smtClean="0"/>
              <a:t>It can also reference the constants and static methods within the parent interface</a:t>
            </a:r>
          </a:p>
          <a:p>
            <a:r>
              <a:rPr lang="en-US" dirty="0" smtClean="0"/>
              <a:t>Consider the following interface: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572000"/>
            <a:ext cx="10972800" cy="1828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Defender {	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blockWithShield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(Attack attack);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0582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Child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can make a child interface from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Defender</a:t>
            </a:r>
            <a:r>
              <a:rPr lang="en-US" dirty="0" smtClean="0"/>
              <a:t> using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dirty="0" smtClean="0"/>
              <a:t> keyword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This interface contains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blockWithShield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abstract method as well as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parryWithKatana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abstract method</a:t>
            </a:r>
          </a:p>
          <a:p>
            <a:r>
              <a:rPr lang="en-US" dirty="0" smtClean="0"/>
              <a:t>A class that implements this interface must have both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895600"/>
            <a:ext cx="10972800" cy="1447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NinjaDefender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Defender {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parryWithKatana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(Attack attack);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71015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71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idea of inheritance is to take one class and generate a child class</a:t>
            </a:r>
          </a:p>
          <a:p>
            <a:r>
              <a:rPr lang="en-US" dirty="0" smtClean="0"/>
              <a:t>This child class has everything that the parent class has (members and methods)</a:t>
            </a:r>
          </a:p>
          <a:p>
            <a:r>
              <a:rPr lang="en-US" dirty="0" smtClean="0"/>
              <a:t>But you can also add more functionality to the child</a:t>
            </a:r>
          </a:p>
          <a:p>
            <a:r>
              <a:rPr lang="en-US" dirty="0" smtClean="0"/>
              <a:t>The child can be considered to be a </a:t>
            </a:r>
            <a:r>
              <a:rPr lang="en-US" b="1" dirty="0" smtClean="0"/>
              <a:t>specialized</a:t>
            </a:r>
            <a:r>
              <a:rPr lang="en-US" dirty="0" smtClean="0"/>
              <a:t> version of the parent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51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Subclass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 respects the subclass relationship</a:t>
            </a:r>
          </a:p>
          <a:p>
            <a:r>
              <a:rPr lang="en-US" dirty="0" smtClean="0"/>
              <a:t>If you have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 smtClean="0"/>
              <a:t> reference, you can store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 smtClean="0"/>
              <a:t> object in that reference</a:t>
            </a:r>
          </a:p>
          <a:p>
            <a:r>
              <a:rPr lang="en-US" dirty="0" smtClean="0"/>
              <a:t>A subclass (in this case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 smtClean="0"/>
              <a:t>) is a more specific version of the </a:t>
            </a:r>
            <a:r>
              <a:rPr lang="en-US" dirty="0" err="1" smtClean="0"/>
              <a:t>superclass</a:t>
            </a:r>
            <a:r>
              <a:rPr lang="en-US" dirty="0" smtClean="0"/>
              <a:t> 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For this reason, you can use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 smtClean="0"/>
              <a:t> anywhere you can use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r>
              <a:rPr lang="en-US" dirty="0" smtClean="0"/>
              <a:t>You </a:t>
            </a:r>
            <a:r>
              <a:rPr lang="en-US" b="1" dirty="0" smtClean="0"/>
              <a:t>cannot</a:t>
            </a:r>
            <a:r>
              <a:rPr lang="en-US" dirty="0" smtClean="0"/>
              <a:t> use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 smtClean="0"/>
              <a:t> anywhere you would use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560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Extending a </a:t>
            </a:r>
            <a:r>
              <a:rPr lang="en-US" dirty="0" err="1" smtClean="0"/>
              <a:t>superclass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use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dirty="0" smtClean="0"/>
              <a:t> keyword to create a subclass from a superclass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 smtClean="0"/>
              <a:t> can do everything that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 smtClean="0"/>
              <a:t> can, plus more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667000"/>
            <a:ext cx="10972800" cy="3124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Vehicle {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String model;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Car(String s) { model = s;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getModel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 {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model;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startEngine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7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Vrooooom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!"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}	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6798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Subclass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39700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As long as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 smtClean="0"/>
              <a:t> is a subclass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 smtClean="0"/>
              <a:t>, we can store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 smtClean="0"/>
              <a:t> in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 smtClean="0"/>
              <a:t> reference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Even in an array is fine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Storing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 smtClean="0"/>
              <a:t> into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 smtClean="0"/>
              <a:t> doesn't work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2743200"/>
            <a:ext cx="10972800" cy="838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Vehicle v = 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Car(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"Lancer Evolution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okay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4114800"/>
            <a:ext cx="10972800" cy="1143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Vehicle[] vehicles = </a:t>
            </a:r>
            <a:r>
              <a:rPr lang="en-US" sz="2700" b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 Vehicle[100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7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vehicles.length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++ 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vehicles[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RocketShip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(); 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cool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5867400"/>
            <a:ext cx="10972800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Car c = 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Vehicle(); </a:t>
            </a:r>
            <a:r>
              <a:rPr lang="en-US" sz="27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gives error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86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child class has to create a version of the parent class "inside" itself</a:t>
            </a:r>
          </a:p>
          <a:p>
            <a:r>
              <a:rPr lang="en-US" dirty="0" smtClean="0"/>
              <a:t>Consequently, the first line of a child class constructor is reserved for a call to the parent constructor</a:t>
            </a:r>
          </a:p>
          <a:p>
            <a:r>
              <a:rPr lang="en-US" dirty="0" smtClean="0"/>
              <a:t>If the parent has a default constructor (with no arguments), no call is necessary</a:t>
            </a:r>
          </a:p>
          <a:p>
            <a:r>
              <a:rPr lang="en-US" dirty="0" smtClean="0"/>
              <a:t>Otherwise, a call to the parent constructor </a:t>
            </a:r>
            <a:r>
              <a:rPr lang="en-US" b="1" dirty="0" smtClean="0"/>
              <a:t>must</a:t>
            </a:r>
            <a:r>
              <a:rPr lang="en-US" dirty="0" smtClean="0"/>
              <a:t> be made by using the keyword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lang="en-US" dirty="0" smtClean="0"/>
              <a:t>, followed by parentheses and the arguments passed to the parent constructor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45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FoieGras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95860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FoieGras</a:t>
            </a:r>
            <a:r>
              <a:rPr lang="en-US" dirty="0" smtClean="0"/>
              <a:t> class extends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Food</a:t>
            </a:r>
            <a:r>
              <a:rPr lang="en-US" dirty="0" smtClean="0"/>
              <a:t> and consequently must call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Food</a:t>
            </a:r>
            <a:r>
              <a:rPr lang="en-US" dirty="0" smtClean="0"/>
              <a:t> constructor as the first thing in its constructor</a:t>
            </a:r>
          </a:p>
          <a:p>
            <a:r>
              <a:rPr lang="en-US" dirty="0" smtClean="0"/>
              <a:t>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FoieGras</a:t>
            </a:r>
            <a:r>
              <a:rPr lang="en-US" dirty="0" smtClean="0"/>
              <a:t> constructor can be completely different from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Food</a:t>
            </a:r>
            <a:r>
              <a:rPr lang="en-US" dirty="0" smtClean="0"/>
              <a:t> constructor as long as it calls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Food</a:t>
            </a:r>
            <a:r>
              <a:rPr lang="en-US" dirty="0" smtClean="0"/>
              <a:t> constructor correctly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581400"/>
            <a:ext cx="10972800" cy="2971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FoieGras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Food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grams;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FoieGras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grams)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"Foie Gras"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, 462*grams/100);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.grams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= grams;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93423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6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dirty="0" smtClean="0"/>
              <a:t> keyword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addition to public and private modifiers,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dirty="0" smtClean="0"/>
              <a:t> keyword is meaningful in the context of inheritance</a:t>
            </a:r>
          </a:p>
          <a:p>
            <a:pPr lvl="1"/>
            <a:r>
              <a:rPr lang="en-US" dirty="0" smtClean="0"/>
              <a:t>Methods and members that are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 smtClean="0"/>
              <a:t> can be accessed by any code</a:t>
            </a:r>
          </a:p>
          <a:p>
            <a:pPr lvl="1"/>
            <a:r>
              <a:rPr lang="en-US" dirty="0" smtClean="0"/>
              <a:t>Methods and members that are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dirty="0" smtClean="0"/>
              <a:t> can only be accessed by methods from the same class</a:t>
            </a:r>
          </a:p>
          <a:p>
            <a:pPr lvl="1"/>
            <a:r>
              <a:rPr lang="en-US" dirty="0" smtClean="0"/>
              <a:t>Methods and members that are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dirty="0" smtClean="0"/>
              <a:t> can be accessed by code in the same package and by methods of any classes that inherit from the class</a:t>
            </a:r>
          </a:p>
          <a:p>
            <a:r>
              <a:rPr lang="en-US" dirty="0" smtClean="0"/>
              <a:t>Hard-core OOP people dislike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dirty="0" smtClean="0"/>
              <a:t> keyword since it allows child classes to fiddle with stuff that they probably shouldn't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4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Adding to existing classes is nice…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you want to do more than add</a:t>
            </a:r>
          </a:p>
          <a:p>
            <a:r>
              <a:rPr lang="en-US" dirty="0" smtClean="0"/>
              <a:t>You want to change a method to do something different</a:t>
            </a:r>
          </a:p>
          <a:p>
            <a:r>
              <a:rPr lang="en-US" dirty="0" smtClean="0"/>
              <a:t>You can write a method in a child class that has the same name as a method in a parent class</a:t>
            </a:r>
          </a:p>
          <a:p>
            <a:r>
              <a:rPr lang="en-US" dirty="0" smtClean="0"/>
              <a:t>The child version of the method will always get called</a:t>
            </a:r>
          </a:p>
          <a:p>
            <a:r>
              <a:rPr lang="en-US" dirty="0" smtClean="0"/>
              <a:t>This is called </a:t>
            </a:r>
            <a:r>
              <a:rPr lang="en-US" b="1" dirty="0" smtClean="0"/>
              <a:t>overriding</a:t>
            </a:r>
            <a:r>
              <a:rPr lang="en-US" dirty="0" smtClean="0"/>
              <a:t> a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40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binding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normal Java methods use dynamic binding</a:t>
            </a:r>
          </a:p>
          <a:p>
            <a:r>
              <a:rPr lang="en-US" dirty="0" smtClean="0"/>
              <a:t>This means that the most up-to-date version of a method is always called</a:t>
            </a:r>
          </a:p>
          <a:p>
            <a:pPr lvl="1"/>
            <a:r>
              <a:rPr lang="en-US" dirty="0" smtClean="0"/>
              <a:t>It also means that the method called by a reference is often not known until run-time</a:t>
            </a:r>
          </a:p>
          <a:p>
            <a:r>
              <a:rPr lang="en-US" dirty="0" smtClean="0"/>
              <a:t>Consider a class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Wombat</a:t>
            </a:r>
            <a:r>
              <a:rPr lang="en-US" dirty="0" smtClean="0"/>
              <a:t> which extends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Marsupial</a:t>
            </a:r>
            <a:r>
              <a:rPr lang="en-US" dirty="0" smtClean="0"/>
              <a:t> which extends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</a:p>
          <a:p>
            <a:r>
              <a:rPr lang="en-US" dirty="0" smtClean="0"/>
              <a:t>Let's say that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Wombat</a:t>
            </a:r>
            <a:r>
              <a:rPr lang="en-US" dirty="0" smtClean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Marsupial</a:t>
            </a:r>
            <a:r>
              <a:rPr lang="en-US" dirty="0" smtClean="0"/>
              <a:t>,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dirty="0" smtClean="0"/>
              <a:t> all implement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method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669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think about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56820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Every object has a copy of its parent object inside (which has its parent inside, and so on)</a:t>
            </a:r>
          </a:p>
          <a:p>
            <a:r>
              <a:rPr lang="en-US" dirty="0" smtClean="0"/>
              <a:t>All methods from the class and parents are available, but the outermost methods are always chosen</a:t>
            </a:r>
          </a:p>
          <a:p>
            <a:pPr lvl="1"/>
            <a:r>
              <a:rPr lang="en-US" dirty="0" smtClean="0"/>
              <a:t>If a class overrides its parent's method, you always get the overridden method</a:t>
            </a:r>
          </a:p>
        </p:txBody>
      </p:sp>
      <p:sp>
        <p:nvSpPr>
          <p:cNvPr id="4" name="Rectangle 3"/>
          <p:cNvSpPr/>
          <p:nvPr/>
        </p:nvSpPr>
        <p:spPr>
          <a:xfrm>
            <a:off x="1752600" y="4343402"/>
            <a:ext cx="8229600" cy="2120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Wombat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4419600"/>
            <a:ext cx="6400800" cy="1981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Marsupial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trike="sngStrik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sz="2000" b="1" strike="sngStrik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hasPouch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57800" y="4495800"/>
            <a:ext cx="4572000" cy="1828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trike="sngStrik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sz="2000" b="1" strike="sngStrik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sz="2000" b="1" strike="sngStrik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25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n-US" dirty="0" smtClean="0"/>
              <a:t> keyword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you know,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n-US" dirty="0" smtClean="0"/>
              <a:t> keyword is used to mark both member variables and local variables as constant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n-US" dirty="0" smtClean="0"/>
              <a:t> can be applied to methods and classes as well</a:t>
            </a:r>
          </a:p>
          <a:p>
            <a:r>
              <a:rPr lang="en-US" dirty="0" smtClean="0"/>
              <a:t>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n-US" dirty="0" smtClean="0"/>
              <a:t> method cannot be overridden by a child class</a:t>
            </a:r>
          </a:p>
          <a:p>
            <a:r>
              <a:rPr lang="en-US" dirty="0" smtClean="0"/>
              <a:t>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n-US" dirty="0" smtClean="0"/>
              <a:t> class cannot be extended at all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 smtClean="0"/>
              <a:t> is an example of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n-US" dirty="0" smtClean="0"/>
              <a:t> class</a:t>
            </a:r>
          </a:p>
          <a:p>
            <a:pPr lvl="1"/>
            <a:r>
              <a:rPr lang="en-US" sz="2600" dirty="0" smtClean="0"/>
              <a:t>You can't extend 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600" dirty="0" smtClean="0"/>
              <a:t> to make your own special kind of 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600" dirty="0" smtClean="0"/>
              <a:t>!</a:t>
            </a:r>
          </a:p>
          <a:p>
            <a:pPr lvl="1"/>
            <a:r>
              <a:rPr lang="en-US" sz="2600" dirty="0" smtClean="0"/>
              <a:t>We want 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600" dirty="0" smtClean="0"/>
              <a:t> behavior to be totally consistent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340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  methods in interfaces are, by default, abstract</a:t>
            </a:r>
          </a:p>
          <a:p>
            <a:r>
              <a:rPr lang="en-US" dirty="0" smtClean="0"/>
              <a:t>An abstract method is only the signature of a method, not its definition</a:t>
            </a:r>
          </a:p>
          <a:p>
            <a:r>
              <a:rPr lang="en-US" dirty="0" smtClean="0"/>
              <a:t>Abstract methods end with a semicolon instead of a body defining what they do</a:t>
            </a:r>
          </a:p>
          <a:p>
            <a:r>
              <a:rPr lang="en-US" dirty="0" smtClean="0"/>
              <a:t>Any class that wants to implement the interface must complete all its abstract methods</a:t>
            </a:r>
          </a:p>
          <a:p>
            <a:r>
              <a:rPr lang="en-US" dirty="0" smtClean="0"/>
              <a:t>You can put abstract methods in classes, but</a:t>
            </a:r>
          </a:p>
          <a:p>
            <a:pPr lvl="1"/>
            <a:r>
              <a:rPr lang="en-US" dirty="0" smtClean="0"/>
              <a:t>The method must be marked with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abstract</a:t>
            </a:r>
            <a:r>
              <a:rPr lang="en-US" dirty="0" smtClean="0"/>
              <a:t> keyword</a:t>
            </a:r>
          </a:p>
          <a:p>
            <a:pPr lvl="1"/>
            <a:r>
              <a:rPr lang="en-US" dirty="0" smtClean="0"/>
              <a:t>The class must be abstract too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448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classes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b="1" dirty="0" smtClean="0"/>
              <a:t>abstract class</a:t>
            </a:r>
            <a:r>
              <a:rPr lang="en-US" dirty="0" smtClean="0"/>
              <a:t> is one that can't be instantiated</a:t>
            </a:r>
          </a:p>
          <a:p>
            <a:r>
              <a:rPr lang="en-US" dirty="0" smtClean="0"/>
              <a:t>It's intended to be the basis for inherited classes</a:t>
            </a:r>
          </a:p>
          <a:p>
            <a:r>
              <a:rPr lang="en-US" dirty="0" smtClean="0"/>
              <a:t>It's kind of like an interface in that it can contain abstract methods</a:t>
            </a:r>
          </a:p>
          <a:p>
            <a:pPr lvl="1"/>
            <a:r>
              <a:rPr lang="en-US" dirty="0" smtClean="0"/>
              <a:t>But you can put regular methods in an abstract class</a:t>
            </a:r>
          </a:p>
          <a:p>
            <a:pPr lvl="1"/>
            <a:r>
              <a:rPr lang="en-US" dirty="0" smtClean="0"/>
              <a:t>And member variables!</a:t>
            </a:r>
          </a:p>
          <a:p>
            <a:r>
              <a:rPr lang="en-US" dirty="0" smtClean="0"/>
              <a:t>An abstract class gives you a framework but not all of the implementation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127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class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66320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Polygon</a:t>
            </a:r>
            <a:r>
              <a:rPr lang="en-US" dirty="0" smtClean="0"/>
              <a:t> abstract class makes a foundation for polygons: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438400"/>
            <a:ext cx="10972800" cy="4114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abstract class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Polygon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final 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sides;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Polygon(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sides)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.sides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= sides;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final 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getSides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sides;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abstract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getArea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abstract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getPerimeter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2034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nstanceof</a:t>
            </a:r>
            <a:r>
              <a:rPr lang="en-US" dirty="0" smtClean="0"/>
              <a:t> keyword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it's useful to know the true type of an object</a:t>
            </a:r>
          </a:p>
          <a:p>
            <a:r>
              <a:rPr lang="en-US" dirty="0" smtClean="0"/>
              <a:t>You can use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r>
              <a:rPr lang="en-US" dirty="0" smtClean="0"/>
              <a:t> keyword to see if the type of an object inherits from a particular class</a:t>
            </a:r>
          </a:p>
          <a:p>
            <a:r>
              <a:rPr lang="en-US" dirty="0" smtClean="0"/>
              <a:t>Syntax (produces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dirty="0" smtClean="0"/>
              <a:t>):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Class</a:t>
            </a:r>
            <a:endParaRPr lang="en-US" dirty="0" smtClean="0"/>
          </a:p>
          <a:p>
            <a:r>
              <a:rPr lang="en-US" dirty="0" smtClean="0"/>
              <a:t>An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r>
              <a:rPr lang="en-US" dirty="0" smtClean="0"/>
              <a:t> is almost always in an if statement: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876800"/>
            <a:ext cx="10972800" cy="1524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sz="27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7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getRandomObject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Hurricane)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"You can call me </a:t>
            </a:r>
            <a:r>
              <a:rPr lang="en-US" sz="27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slurricane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."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040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501407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nstanceof</a:t>
            </a:r>
            <a:r>
              <a:rPr lang="en-US" dirty="0" smtClean="0"/>
              <a:t> doesn't tell you if an object is a particular class</a:t>
            </a:r>
          </a:p>
          <a:p>
            <a:r>
              <a:rPr lang="en-US" dirty="0" smtClean="0"/>
              <a:t>Instead, it tells you if it is that class or inherits from it</a:t>
            </a:r>
          </a:p>
          <a:p>
            <a:r>
              <a:rPr lang="en-US" dirty="0" smtClean="0"/>
              <a:t>Consider an object of type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Whiskey</a:t>
            </a:r>
            <a:r>
              <a:rPr lang="en-US" dirty="0" smtClean="0"/>
              <a:t>, which inherits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Alcohol</a:t>
            </a:r>
            <a:r>
              <a:rPr lang="en-US" dirty="0" smtClean="0"/>
              <a:t>, which inherits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Beverage</a:t>
            </a:r>
            <a:r>
              <a:rPr lang="en-US" dirty="0" smtClean="0"/>
              <a:t> (which inherits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276600"/>
            <a:ext cx="10972800" cy="3276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sz="27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Whiskey();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Whiskey) 		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true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"Whiskey!"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Alcohol) 		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true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"Alcohol!"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Beverage) 	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true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"Beverage!"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Object) 		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true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"Object!"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String) 		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false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"String?"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213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4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getClass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73000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For situations where you need to know if the type of an object matches exactly, you can use its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getClass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method</a:t>
            </a:r>
          </a:p>
          <a:p>
            <a:r>
              <a:rPr lang="en-US" dirty="0" smtClean="0"/>
              <a:t>This returns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dirty="0" smtClean="0"/>
              <a:t> object, which you can compare using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dirty="0" smtClean="0"/>
              <a:t> to the name of a type followed by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.class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429000"/>
            <a:ext cx="10972800" cy="3124199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sz="27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Whiskey();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object.getClass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Whiskey.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 	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true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"Whiskey!"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.getClass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Alcohol.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 	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false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"Alcohol!"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.getClass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Beverage.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 	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false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"Beverage!"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.getClass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Object.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 	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false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"Object!"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079038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6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Instead of checking every method, Java has a general way of handling errors (and other exceptional situations)</a:t>
            </a:r>
          </a:p>
          <a:p>
            <a:r>
              <a:rPr lang="en-US" dirty="0" smtClean="0"/>
              <a:t>The name for this system is </a:t>
            </a:r>
            <a:r>
              <a:rPr lang="en-US" b="1" dirty="0" smtClean="0"/>
              <a:t>exception handling</a:t>
            </a:r>
          </a:p>
          <a:p>
            <a:r>
              <a:rPr lang="en-US" dirty="0" smtClean="0"/>
              <a:t>When an error happens, code will </a:t>
            </a:r>
            <a:r>
              <a:rPr lang="en-US" b="1" dirty="0" smtClean="0"/>
              <a:t>throw</a:t>
            </a:r>
            <a:r>
              <a:rPr lang="en-US" dirty="0" smtClean="0"/>
              <a:t> an exception</a:t>
            </a:r>
          </a:p>
          <a:p>
            <a:pPr lvl="1"/>
            <a:r>
              <a:rPr lang="en-US" dirty="0" smtClean="0"/>
              <a:t>Throwing an exception usually means something went wrong</a:t>
            </a:r>
          </a:p>
          <a:p>
            <a:r>
              <a:rPr lang="en-US" dirty="0" smtClean="0"/>
              <a:t>A special block of code </a:t>
            </a:r>
            <a:r>
              <a:rPr lang="en-US" b="1" dirty="0" smtClean="0"/>
              <a:t>catches</a:t>
            </a:r>
            <a:r>
              <a:rPr lang="en-US" dirty="0" smtClean="0"/>
              <a:t> the exception</a:t>
            </a:r>
          </a:p>
          <a:p>
            <a:r>
              <a:rPr lang="en-US" dirty="0" smtClean="0"/>
              <a:t>When you catch an exception, you can</a:t>
            </a:r>
          </a:p>
          <a:p>
            <a:pPr lvl="1"/>
            <a:r>
              <a:rPr lang="en-US" dirty="0" smtClean="0"/>
              <a:t>Deal with the problem and move on</a:t>
            </a:r>
          </a:p>
          <a:p>
            <a:pPr lvl="1"/>
            <a:r>
              <a:rPr lang="en-US" dirty="0" smtClean="0"/>
              <a:t>Throw the same (or a new) exception and make someone else deal with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711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Catching an 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044207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risky()</a:t>
            </a:r>
            <a:r>
              <a:rPr lang="en-US" dirty="0" smtClean="0"/>
              <a:t> method has a chance of destroying the world</a:t>
            </a:r>
          </a:p>
          <a:p>
            <a:r>
              <a:rPr lang="en-US" dirty="0" smtClean="0"/>
              <a:t>If the world is destroyed, execution will jump into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dirty="0" smtClean="0"/>
              <a:t> block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819400"/>
            <a:ext cx="10972800" cy="3581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"About to do something risky!"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risky();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"That was worth it!"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WorldDestroyedException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"Whoops. We destroyed the world."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602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dirty="0" smtClean="0"/>
              <a:t>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663208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If a some code can cause many different exceptions, you can use multiple catches to handle them</a:t>
            </a:r>
          </a:p>
          <a:p>
            <a:r>
              <a:rPr lang="en-US" dirty="0" smtClean="0"/>
              <a:t>When a problem happens, execution will jump to the first catch that matches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438401"/>
            <a:ext cx="10972800" cy="4190999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0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	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useNumber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(100 / divisor);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getHoney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stayUpAllNight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ArithmeticException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"We divided by zero!"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BeeStingException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(allergic)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"We're dying!"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7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Youch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!"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ExhaustedException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"*YAWN*"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 err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80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finally</a:t>
            </a:r>
            <a:r>
              <a:rPr lang="en-US" dirty="0" smtClean="0"/>
              <a:t>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an exception is thrown, the remaining code inside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US" dirty="0" smtClean="0"/>
              <a:t> won't be executed</a:t>
            </a:r>
          </a:p>
          <a:p>
            <a:r>
              <a:rPr lang="en-US" dirty="0" smtClean="0"/>
              <a:t>If an exception isn't thrown, none of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dirty="0" smtClean="0"/>
              <a:t> blocks will be executed</a:t>
            </a:r>
          </a:p>
          <a:p>
            <a:r>
              <a:rPr lang="en-US" dirty="0" smtClean="0"/>
              <a:t>If you want code that is executed no matter what, it can be put in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finally</a:t>
            </a:r>
            <a:r>
              <a:rPr lang="en-US" dirty="0" smtClean="0"/>
              <a:t> block after all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dirty="0" smtClean="0"/>
              <a:t> blocks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finally</a:t>
            </a:r>
            <a:r>
              <a:rPr lang="en-US" dirty="0" smtClean="0"/>
              <a:t> blocks are often used to </a:t>
            </a:r>
            <a:r>
              <a:rPr lang="en-US" dirty="0"/>
              <a:t>do clean-up so </a:t>
            </a:r>
            <a:r>
              <a:rPr lang="en-US" dirty="0" smtClean="0"/>
              <a:t>we're </a:t>
            </a:r>
            <a:r>
              <a:rPr lang="en-US" dirty="0"/>
              <a:t>sure it gets </a:t>
            </a:r>
            <a:r>
              <a:rPr lang="en-US" dirty="0" smtClean="0"/>
              <a:t>done</a:t>
            </a:r>
          </a:p>
          <a:p>
            <a:pPr lvl="1"/>
            <a:r>
              <a:rPr lang="en-US" dirty="0" smtClean="0"/>
              <a:t>Things like closing files or network connections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57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en-US" dirty="0" smtClean="0"/>
              <a:t> keyword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If a method doesn't want to catch a (checked) exception, it must be marked as throwing that exception with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en-US" dirty="0" smtClean="0"/>
              <a:t> keyword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pet()</a:t>
            </a:r>
            <a:r>
              <a:rPr lang="en-US" dirty="0" smtClean="0"/>
              <a:t> method doesn't handle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GoatBiteException</a:t>
            </a:r>
            <a:r>
              <a:rPr lang="en-US" dirty="0" smtClean="0"/>
              <a:t> and thus must use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en-US" dirty="0" smtClean="0"/>
              <a:t> keyword to warn other code that it could throw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GoatBiteException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971800"/>
            <a:ext cx="10972800" cy="1447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pet(Goat goat)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GoatBiteException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goat.touch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can throw </a:t>
            </a:r>
            <a:r>
              <a:rPr lang="en-US" sz="27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GoatBiteException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74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an exception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Exceptions are classes like any other in Java</a:t>
            </a:r>
          </a:p>
          <a:p>
            <a:r>
              <a:rPr lang="en-US" dirty="0" smtClean="0"/>
              <a:t>They can have members, methods, and constructors</a:t>
            </a:r>
          </a:p>
          <a:p>
            <a:r>
              <a:rPr lang="en-US" dirty="0" smtClean="0"/>
              <a:t>All you need to do is make a class that extends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Exception</a:t>
            </a:r>
            <a:r>
              <a:rPr lang="en-US" dirty="0" smtClean="0"/>
              <a:t>, the base class for all exceptions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That's it.</a:t>
            </a:r>
          </a:p>
          <a:p>
            <a:r>
              <a:rPr lang="en-US" dirty="0" smtClean="0"/>
              <a:t>Although it makes them long, it's good style to put the word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Exception</a:t>
            </a:r>
            <a:r>
              <a:rPr lang="en-US" dirty="0" smtClean="0"/>
              <a:t> at the end of any exception class name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505200"/>
            <a:ext cx="10972800" cy="1524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SimpleException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Exception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7796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throw</a:t>
            </a:r>
            <a:r>
              <a:rPr lang="en-US" dirty="0" smtClean="0"/>
              <a:t> keyword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throw</a:t>
            </a:r>
            <a:r>
              <a:rPr lang="en-US" dirty="0" smtClean="0"/>
              <a:t> keyword is used to start the exception handling process</a:t>
            </a:r>
          </a:p>
          <a:p>
            <a:r>
              <a:rPr lang="en-US" dirty="0" smtClean="0"/>
              <a:t>You simply type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throw</a:t>
            </a:r>
            <a:r>
              <a:rPr lang="en-US" dirty="0" smtClean="0"/>
              <a:t> and then the exception object that you want to throw</a:t>
            </a:r>
          </a:p>
          <a:p>
            <a:r>
              <a:rPr lang="en-US" dirty="0" smtClean="0"/>
              <a:t>Most of the time, you'll create a new exception object on the spot</a:t>
            </a:r>
          </a:p>
          <a:p>
            <a:pPr lvl="1"/>
            <a:r>
              <a:rPr lang="en-US" dirty="0" smtClean="0"/>
              <a:t>Why would you have one lying around?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Don't confuse it with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en-US" dirty="0" smtClean="0"/>
              <a:t> keyword!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4495800"/>
            <a:ext cx="10972800" cy="914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 new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CardiacArrestException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1906607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throwing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Here's a method that finds the integer square root of an integer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 smtClean="0"/>
              <a:t> is negative, an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IllegalArgumentException</a:t>
            </a:r>
            <a:r>
              <a:rPr lang="en-US" dirty="0"/>
              <a:t> will be thrown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286000"/>
            <a:ext cx="10972800" cy="3124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squareRoot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value)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(value &lt; 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 new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IllegalArgumentException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"Negative value!"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root =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(root*root &lt;= value)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++root;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root - 1;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17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Hoare's consequence rule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Hoare's consequence rule says that a method can override a parent method as long as: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Its parameters are broader (or the same)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Its return value is narrower (or the same)</a:t>
            </a:r>
          </a:p>
          <a:p>
            <a:pPr lvl="2"/>
            <a:r>
              <a:rPr lang="en-US" dirty="0" smtClean="0"/>
              <a:t>Think of exceptions thrown as things that can be "returned" too</a:t>
            </a:r>
          </a:p>
          <a:p>
            <a:r>
              <a:rPr lang="en-US" dirty="0" smtClean="0"/>
              <a:t>In other words, it will take even more kinds of input but will give back fewer kinds of output</a:t>
            </a:r>
          </a:p>
        </p:txBody>
      </p:sp>
    </p:spTree>
    <p:extLst>
      <p:ext uri="{BB962C8B-B14F-4D97-AF65-F5344CB8AC3E}">
        <p14:creationId xmlns:p14="http://schemas.microsoft.com/office/powerpoint/2010/main" val="345793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catches with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96800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Because a parent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dirty="0" smtClean="0"/>
              <a:t> will catch a child, you have to organize multiple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dirty="0" smtClean="0"/>
              <a:t> blocks from most specific to most general: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2743199"/>
            <a:ext cx="10972800" cy="3886201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0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dangerousMethod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FusionNuclearExplosionException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"Fusion!"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NuclearExplosionException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"Nuclear!"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ExplosionException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"Explosion!"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(Exception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e)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Don't do this!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"Some arbitrary exception!"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635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0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720607"/>
          </a:xfrm>
        </p:spPr>
        <p:txBody>
          <a:bodyPr>
            <a:normAutofit/>
          </a:bodyPr>
          <a:lstStyle/>
          <a:p>
            <a:r>
              <a:rPr lang="en-US" dirty="0" smtClean="0"/>
              <a:t>Write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LonelyGoatherd</a:t>
            </a:r>
            <a:r>
              <a:rPr lang="en-US" dirty="0" smtClean="0"/>
              <a:t> class that implements the following interface with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yodel()</a:t>
            </a:r>
            <a:r>
              <a:rPr lang="en-US" dirty="0" smtClean="0"/>
              <a:t> method that returns the lyrics concatenated with itself repetitions times</a:t>
            </a:r>
          </a:p>
          <a:p>
            <a:r>
              <a:rPr lang="en-US" dirty="0" smtClean="0"/>
              <a:t>For example, values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Yodelay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!"</a:t>
            </a:r>
            <a:r>
              <a:rPr lang="en-US" dirty="0"/>
              <a:t> </a:t>
            </a:r>
            <a:r>
              <a:rPr lang="en-US" dirty="0" smtClean="0"/>
              <a:t>and 3 would return: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Yodelay!Yodelay!Yodelay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!"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495800"/>
            <a:ext cx="10972800" cy="1600201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interface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Yodelable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{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String yodel(String lyrics,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repetitions);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58923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03480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Write a (non-abstract)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Salmon</a:t>
            </a:r>
            <a:r>
              <a:rPr lang="en-US" dirty="0" smtClean="0"/>
              <a:t> class that extends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Fish</a:t>
            </a:r>
            <a:r>
              <a:rPr lang="en-US" dirty="0" smtClean="0"/>
              <a:t> class</a:t>
            </a:r>
          </a:p>
          <a:p>
            <a:r>
              <a:rPr lang="en-US" dirty="0" smtClean="0"/>
              <a:t>Its species name should be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"salmon"</a:t>
            </a:r>
          </a:p>
          <a:p>
            <a:r>
              <a:rPr lang="en-US" dirty="0" smtClean="0"/>
              <a:t>Implement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swim()</a:t>
            </a:r>
            <a:r>
              <a:rPr lang="en-US" dirty="0" smtClean="0"/>
              <a:t> method however you want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810000"/>
            <a:ext cx="10972800" cy="2743201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abstract class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Fish {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String species;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Fish(String species)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.species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= species;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getSpecies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species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abstract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String swim();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7140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51080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would the following code print out?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286001"/>
            <a:ext cx="10972800" cy="4343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0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"Let's eat some week-old scallops!"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FoodPoisoningException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"That went great!"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NullPointerException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"Null!"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FoodPoisoningException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"Barf!"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ArrayIndexOutOfBoundsException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"Index!"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finally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"Tomorrow is another day."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67200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programming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We can imagine a hierarchy of inheritance starting with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 smtClean="0"/>
              <a:t> with the following members:</a:t>
            </a:r>
          </a:p>
          <a:p>
            <a:pPr lvl="1"/>
            <a:r>
              <a:rPr lang="en-US" dirty="0" smtClean="0"/>
              <a:t>Name (final)</a:t>
            </a:r>
          </a:p>
          <a:p>
            <a:pPr lvl="1"/>
            <a:r>
              <a:rPr lang="en-US" dirty="0" smtClean="0"/>
              <a:t>Age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US" dirty="0" smtClean="0"/>
              <a:t> extends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 smtClean="0"/>
              <a:t> and adds:</a:t>
            </a:r>
          </a:p>
          <a:p>
            <a:pPr lvl="1"/>
            <a:r>
              <a:rPr lang="en-US" dirty="0" smtClean="0"/>
              <a:t>Major</a:t>
            </a:r>
          </a:p>
          <a:p>
            <a:pPr lvl="1"/>
            <a:r>
              <a:rPr lang="en-US" dirty="0" smtClean="0"/>
              <a:t>GPA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Politician</a:t>
            </a:r>
            <a:r>
              <a:rPr lang="en-US" dirty="0" smtClean="0"/>
              <a:t> extends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 smtClean="0"/>
              <a:t> and adds:</a:t>
            </a:r>
          </a:p>
          <a:p>
            <a:pPr lvl="1"/>
            <a:r>
              <a:rPr lang="en-US" dirty="0" smtClean="0"/>
              <a:t>Political party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OtterbeinStudent</a:t>
            </a:r>
            <a:r>
              <a:rPr lang="en-US" dirty="0" smtClean="0"/>
              <a:t> extends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US" dirty="0" smtClean="0"/>
              <a:t> and adds:</a:t>
            </a:r>
          </a:p>
          <a:p>
            <a:pPr lvl="1"/>
            <a:r>
              <a:rPr lang="en-US" dirty="0" smtClean="0"/>
              <a:t>ID number (final)</a:t>
            </a:r>
          </a:p>
          <a:p>
            <a:r>
              <a:rPr lang="en-US" dirty="0" smtClean="0"/>
              <a:t>Members should have getters and setters as appropriate</a:t>
            </a:r>
          </a:p>
          <a:p>
            <a:r>
              <a:rPr lang="en-US" dirty="0" smtClean="0"/>
              <a:t>All classes should override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equals()</a:t>
            </a:r>
            <a:r>
              <a:rPr lang="en-US" dirty="0" smtClean="0"/>
              <a:t> methods</a:t>
            </a:r>
          </a:p>
        </p:txBody>
      </p:sp>
    </p:spTree>
    <p:extLst>
      <p:ext uri="{BB962C8B-B14F-4D97-AF65-F5344CB8AC3E}">
        <p14:creationId xmlns:p14="http://schemas.microsoft.com/office/powerpoint/2010/main" val="1068266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 1!</a:t>
            </a:r>
          </a:p>
          <a:p>
            <a:pPr lvl="1"/>
            <a:r>
              <a:rPr lang="en-US" dirty="0" smtClean="0"/>
              <a:t>Monday, in class</a:t>
            </a:r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Finish Project 1</a:t>
            </a:r>
          </a:p>
          <a:p>
            <a:pPr lvl="1"/>
            <a:r>
              <a:rPr lang="en-US" b="1" dirty="0" smtClean="0"/>
              <a:t>Due tonight!</a:t>
            </a:r>
          </a:p>
          <a:p>
            <a:r>
              <a:rPr lang="en-US" dirty="0" smtClean="0"/>
              <a:t>Review chapters </a:t>
            </a:r>
            <a:r>
              <a:rPr lang="en-US" dirty="0"/>
              <a:t>1 – 6, 8 – 12, and </a:t>
            </a:r>
            <a:r>
              <a:rPr lang="en-US" dirty="0" smtClean="0"/>
              <a:t>17</a:t>
            </a:r>
          </a:p>
          <a:p>
            <a:r>
              <a:rPr lang="en-US" dirty="0" smtClean="0"/>
              <a:t>Look over labs, quizzes, and the project to prepare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Exceptions example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981200"/>
            <a:ext cx="11201400" cy="1981201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Vehicle {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Trip ride(String destination)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CrashException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NauseaException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 new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Trip(destination);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572000"/>
            <a:ext cx="11201400" cy="1981201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Helicopter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Vehicle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@Override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HelicopterTrip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ride(String destination)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throws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HelicopterCrashException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 new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HelicopterTrip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(destination);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2819400" y="2971800"/>
            <a:ext cx="2743200" cy="2514600"/>
            <a:chOff x="2819400" y="2971800"/>
            <a:chExt cx="2743200" cy="2514600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2819400" y="2971800"/>
              <a:ext cx="609600" cy="2514600"/>
            </a:xfrm>
            <a:prstGeom prst="straightConnector1">
              <a:avLst/>
            </a:prstGeom>
            <a:ln w="76200">
              <a:solidFill>
                <a:schemeClr val="accent2"/>
              </a:solidFill>
              <a:tailEnd type="triangle" w="lg" len="lg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3200400" y="3872135"/>
              <a:ext cx="2362200" cy="707886"/>
            </a:xfrm>
            <a:prstGeom prst="rect">
              <a:avLst/>
            </a:prstGeom>
            <a:no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4000" b="1" dirty="0" smtClean="0">
                  <a:solidFill>
                    <a:schemeClr val="accent2"/>
                  </a:solidFill>
                </a:rPr>
                <a:t>Narrower</a:t>
              </a:r>
              <a:endParaRPr lang="en-US" sz="4000" b="1" dirty="0">
                <a:solidFill>
                  <a:schemeClr val="accent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7840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83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basics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Primitive types: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byte</a:t>
            </a:r>
            <a:r>
              <a:rPr lang="en-US" dirty="0" smtClean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 smtClean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short</a:t>
            </a:r>
            <a:r>
              <a:rPr lang="en-US" dirty="0" smtClean="0"/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dirty="0" smtClean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 smtClean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 smtClean="0"/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Operations: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dirty="0" smtClean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smtClean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 smtClean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smtClean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smtClean="0"/>
              <a:t>, and shortcut versions</a:t>
            </a:r>
          </a:p>
          <a:p>
            <a:r>
              <a:rPr lang="en-US" dirty="0" smtClean="0"/>
              <a:t>Case sensitivity</a:t>
            </a:r>
          </a:p>
          <a:p>
            <a:r>
              <a:rPr lang="en-US" dirty="0" smtClean="0"/>
              <a:t>White space doesn't (usually) matter</a:t>
            </a:r>
          </a:p>
          <a:p>
            <a:r>
              <a:rPr lang="en-US" dirty="0" smtClean="0"/>
              <a:t>Three kinds of comments</a:t>
            </a:r>
          </a:p>
          <a:p>
            <a:r>
              <a:rPr lang="en-US" dirty="0" smtClean="0"/>
              <a:t>Arrays</a:t>
            </a:r>
          </a:p>
        </p:txBody>
      </p:sp>
    </p:spTree>
    <p:extLst>
      <p:ext uri="{BB962C8B-B14F-4D97-AF65-F5344CB8AC3E}">
        <p14:creationId xmlns:p14="http://schemas.microsoft.com/office/powerpoint/2010/main" val="868944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Selection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</a:p>
          <a:p>
            <a:r>
              <a:rPr lang="en-US" dirty="0" smtClean="0"/>
              <a:t>Loops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do-while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</a:p>
          <a:p>
            <a:pPr lvl="1"/>
            <a:r>
              <a:rPr lang="en-US" dirty="0" smtClean="0"/>
              <a:t>Enhanced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dirty="0"/>
              <a:t>: don't use them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778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3551</TotalTime>
  <Words>3284</Words>
  <Application>Microsoft Office PowerPoint</Application>
  <PresentationFormat>Widescreen</PresentationFormat>
  <Paragraphs>521</Paragraphs>
  <Slides>58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6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2000</vt:lpstr>
      <vt:lpstr>Last time</vt:lpstr>
      <vt:lpstr>Questions?</vt:lpstr>
      <vt:lpstr>Project 1</vt:lpstr>
      <vt:lpstr>Hoare's consequence rule</vt:lpstr>
      <vt:lpstr>Exceptions example</vt:lpstr>
      <vt:lpstr>Review</vt:lpstr>
      <vt:lpstr>Java basics</vt:lpstr>
      <vt:lpstr>Control structures</vt:lpstr>
      <vt:lpstr>Enhanced for loops</vt:lpstr>
      <vt:lpstr>Objects and methods</vt:lpstr>
      <vt:lpstr>Classes</vt:lpstr>
      <vt:lpstr>Enums</vt:lpstr>
      <vt:lpstr>Packages</vt:lpstr>
      <vt:lpstr>Interfaces</vt:lpstr>
      <vt:lpstr>Interface basics</vt:lpstr>
      <vt:lpstr>Interface definition</vt:lpstr>
      <vt:lpstr>Interfaces</vt:lpstr>
      <vt:lpstr>Example classes</vt:lpstr>
      <vt:lpstr>Default methods</vt:lpstr>
      <vt:lpstr>Interfaces can extend other interfaces</vt:lpstr>
      <vt:lpstr>Child interface</vt:lpstr>
      <vt:lpstr>Inheritance</vt:lpstr>
      <vt:lpstr>Inheritance</vt:lpstr>
      <vt:lpstr>Subclass relationship</vt:lpstr>
      <vt:lpstr>Extending a superclass</vt:lpstr>
      <vt:lpstr>Subclass example</vt:lpstr>
      <vt:lpstr>Constructors</vt:lpstr>
      <vt:lpstr>FoieGras class</vt:lpstr>
      <vt:lpstr>protected keyword</vt:lpstr>
      <vt:lpstr>Adding to existing classes is nice…</vt:lpstr>
      <vt:lpstr>Dynamic binding</vt:lpstr>
      <vt:lpstr>How to think about inheritance</vt:lpstr>
      <vt:lpstr>The final keyword</vt:lpstr>
      <vt:lpstr>Abstract methods</vt:lpstr>
      <vt:lpstr>Abstract classes</vt:lpstr>
      <vt:lpstr>Abstract class example</vt:lpstr>
      <vt:lpstr>instanceof keyword</vt:lpstr>
      <vt:lpstr>More on instanceof</vt:lpstr>
      <vt:lpstr>getClass() method</vt:lpstr>
      <vt:lpstr>Exceptions</vt:lpstr>
      <vt:lpstr>Exceptions</vt:lpstr>
      <vt:lpstr>Catching an exception</vt:lpstr>
      <vt:lpstr>Multiple catch statements</vt:lpstr>
      <vt:lpstr>A finally block</vt:lpstr>
      <vt:lpstr>The throws keyword</vt:lpstr>
      <vt:lpstr>Creating an exception class</vt:lpstr>
      <vt:lpstr>throw keyword</vt:lpstr>
      <vt:lpstr>Exception throwing example</vt:lpstr>
      <vt:lpstr>Multiple catches with inheritance</vt:lpstr>
      <vt:lpstr>Practice</vt:lpstr>
      <vt:lpstr>Sample Question 1</vt:lpstr>
      <vt:lpstr>Sample Question 2</vt:lpstr>
      <vt:lpstr>Sample Question 3</vt:lpstr>
      <vt:lpstr>Extended programming practice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927</cp:revision>
  <dcterms:created xsi:type="dcterms:W3CDTF">2009-08-24T20:26:10Z</dcterms:created>
  <dcterms:modified xsi:type="dcterms:W3CDTF">2020-02-07T16:55:35Z</dcterms:modified>
</cp:coreProperties>
</file>